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1" r:id="rId11"/>
  </p:sldIdLst>
  <p:sldSz cx="12192000" cy="6858000"/>
  <p:notesSz cx="6858000" cy="9144000"/>
  <p:defaultTextStyle>
    <a:defPPr>
      <a:defRPr lang="es-V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9" autoAdjust="0"/>
    <p:restoredTop sz="94660"/>
  </p:normalViewPr>
  <p:slideViewPr>
    <p:cSldViewPr snapToGrid="0" showGuides="1">
      <p:cViewPr varScale="1">
        <p:scale>
          <a:sx n="127" d="100"/>
          <a:sy n="127" d="100"/>
        </p:scale>
        <p:origin x="256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3C49E5-5D2F-9237-8EE6-7A7CDF9991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F2A4271-BDCF-49B0-D249-156F807C62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V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3A2CB0A-9DC1-CD8B-0666-F53592C85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4ACF9-7570-4E35-BEF4-82C3C0E108EA}" type="datetimeFigureOut">
              <a:rPr lang="es-VE" smtClean="0"/>
              <a:t>13/7/26</a:t>
            </a:fld>
            <a:endParaRPr lang="es-V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6122F27-E438-A764-5D46-EB9F4F4A3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869B750-8E04-3E2A-4096-164D8E885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67D87-5009-4226-BE6D-D3AAE929F940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917826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7AC4A2-3E5E-11E1-0305-FBF834ECA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144487-A198-068A-90A3-6CBAFA6BDC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36DBF96-4980-5732-1728-4E9BED108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4ACF9-7570-4E35-BEF4-82C3C0E108EA}" type="datetimeFigureOut">
              <a:rPr lang="es-VE" smtClean="0"/>
              <a:t>13/7/26</a:t>
            </a:fld>
            <a:endParaRPr lang="es-V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7D5A54B-ADED-BF8F-FE15-88FC873C2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E700E7C-FB3D-9F16-FAD6-BC7DBC1E0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67D87-5009-4226-BE6D-D3AAE929F940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333592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B47C6B-35B1-19AE-06EC-B05E5E10B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B50CAB8-3952-0DC4-6D05-5A15859E61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EC59FEE-5832-2B8C-2CB2-A2F3EC1C5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4ACF9-7570-4E35-BEF4-82C3C0E108EA}" type="datetimeFigureOut">
              <a:rPr lang="es-VE" smtClean="0"/>
              <a:t>13/7/26</a:t>
            </a:fld>
            <a:endParaRPr lang="es-V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0A199B-B914-E016-CC27-96897C0B7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1847C3-82C0-6E4F-A272-5B454C2A7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67D87-5009-4226-BE6D-D3AAE929F940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418590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F2740C-F0BB-265A-7890-5E1129196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8E2A52-D4E0-6EA5-7C2B-48ED28552C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8CD0EB7-FFE7-FF6B-3614-6C8C5AFBB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065CC54-ECFA-6248-0157-04D2A3CC4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4ACF9-7570-4E35-BEF4-82C3C0E108EA}" type="datetimeFigureOut">
              <a:rPr lang="es-VE" smtClean="0"/>
              <a:t>13/7/26</a:t>
            </a:fld>
            <a:endParaRPr lang="es-V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9B8408-0958-83E7-205B-DDF18B736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40643C6-BAA4-2341-47A7-99F934CD9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67D87-5009-4226-BE6D-D3AAE929F940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955621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E84FA3-6686-A3F6-1CC4-627E77BB2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E63CC1-66DF-A29D-815A-B369CF50D1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F43AF6C-93C8-D173-29AF-C2A84E3F73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E9EA1E3-EFF4-55B0-E287-C04C2FAE62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CAB548D-9952-DC9D-829F-57F14F2AFF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35ACD28-FC82-7ABC-27FD-A5EF2C28F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4ACF9-7570-4E35-BEF4-82C3C0E108EA}" type="datetimeFigureOut">
              <a:rPr lang="es-VE" smtClean="0"/>
              <a:t>13/7/26</a:t>
            </a:fld>
            <a:endParaRPr lang="es-V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669536C-4677-1B7E-EEEC-3557CA2A4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F842A91-9375-3E9C-94D5-F322FDF5E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67D87-5009-4226-BE6D-D3AAE929F940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396061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71CA13-54D3-597C-9D97-52F671A2B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D36DBEE-C265-DDBD-C841-4F118CA0C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4ACF9-7570-4E35-BEF4-82C3C0E108EA}" type="datetimeFigureOut">
              <a:rPr lang="es-VE" smtClean="0"/>
              <a:t>13/7/26</a:t>
            </a:fld>
            <a:endParaRPr lang="es-V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211AD39-1775-AAD6-EA60-513E73B6A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EF9135D-AAFA-D676-5C1E-9F8978866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67D87-5009-4226-BE6D-D3AAE929F940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405516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3688F55-CEBD-AC6D-637F-CE63D7951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4ACF9-7570-4E35-BEF4-82C3C0E108EA}" type="datetimeFigureOut">
              <a:rPr lang="es-VE" smtClean="0"/>
              <a:t>13/7/26</a:t>
            </a:fld>
            <a:endParaRPr lang="es-V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76AEF10-1FC2-62D0-B93B-A1D8B91C8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10EC5D2-1EAC-4324-EF2D-601A39302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67D87-5009-4226-BE6D-D3AAE929F940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532455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34567B-CB67-E746-E4A6-CD12453AA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249099-FE52-78BD-35CE-9BC33F13F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B486200-61B3-186C-04E0-6C0252F48F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A4A740A-FE02-392A-3C0C-60C60A931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4ACF9-7570-4E35-BEF4-82C3C0E108EA}" type="datetimeFigureOut">
              <a:rPr lang="es-VE" smtClean="0"/>
              <a:t>13/7/26</a:t>
            </a:fld>
            <a:endParaRPr lang="es-V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BFFA98D-3D34-D977-0E54-53138CC51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596B485-7E05-D79D-3073-B883095E1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67D87-5009-4226-BE6D-D3AAE929F940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979535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3C907D-7063-8757-9D3C-D784E1966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410F8C5-9A16-47EA-797B-FDDF0EAECE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V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3FAA2C5-E0D9-2BC0-001F-BE3629FE31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53624D8-F0F0-DB87-BD59-F14BADF33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4ACF9-7570-4E35-BEF4-82C3C0E108EA}" type="datetimeFigureOut">
              <a:rPr lang="es-VE" smtClean="0"/>
              <a:t>13/7/26</a:t>
            </a:fld>
            <a:endParaRPr lang="es-V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C89327A-5243-5816-8253-41252A442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E6E4047-D624-CA50-D4AC-AAE960270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67D87-5009-4226-BE6D-D3AAE929F940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911187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14BDD8-CF0E-514D-3619-5ED65336C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E215311-2775-39BF-ED9C-3D6006A628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73A58D6-42B2-B9F3-E79D-6015E844D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4ACF9-7570-4E35-BEF4-82C3C0E108EA}" type="datetimeFigureOut">
              <a:rPr lang="es-VE" smtClean="0"/>
              <a:t>13/7/26</a:t>
            </a:fld>
            <a:endParaRPr lang="es-V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77173EB-B9F1-AECE-EC54-FAA3F3F52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247533B-9D10-7DF6-BCED-E487B0A33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67D87-5009-4226-BE6D-D3AAE929F940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87506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CA938A9-565E-049D-718A-53BD041F8C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E08C04-EBC4-C0A9-5C26-DCABB4108C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3C58D7-82E2-7565-AB07-604C5A681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4ACF9-7570-4E35-BEF4-82C3C0E108EA}" type="datetimeFigureOut">
              <a:rPr lang="es-VE" smtClean="0"/>
              <a:t>13/7/26</a:t>
            </a:fld>
            <a:endParaRPr lang="es-V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AF59294-B4E1-2991-E576-83638A590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B52A500-821B-722B-E7BE-4058BA295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67D87-5009-4226-BE6D-D3AAE929F940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443994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9A1D9AA-3EE0-4272-D5C2-ED78E4659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84A91F3-1FD7-49A1-CF4C-B8E663454E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D223CC1-C2FD-8583-D362-6AE0D23D46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44ACF9-7570-4E35-BEF4-82C3C0E108EA}" type="datetimeFigureOut">
              <a:rPr lang="es-VE" smtClean="0"/>
              <a:t>13/7/26</a:t>
            </a:fld>
            <a:endParaRPr lang="es-V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BE6152-1CED-15D5-2B3D-D4C6C2A05C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V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C3B5959-CB84-8896-F51C-7B305C7B38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267D87-5009-4226-BE6D-D3AAE929F940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868227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2201B95-0EAB-95E4-F36F-F1DBE60F60F9}"/>
              </a:ext>
            </a:extLst>
          </p:cNvPr>
          <p:cNvSpPr txBox="1"/>
          <p:nvPr/>
        </p:nvSpPr>
        <p:spPr>
          <a:xfrm>
            <a:off x="1914525" y="1085850"/>
            <a:ext cx="4499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MATERIAL DE SECCION DE NEUROGASTRO</a:t>
            </a:r>
          </a:p>
        </p:txBody>
      </p:sp>
    </p:spTree>
    <p:extLst>
      <p:ext uri="{BB962C8B-B14F-4D97-AF65-F5344CB8AC3E}">
        <p14:creationId xmlns:p14="http://schemas.microsoft.com/office/powerpoint/2010/main" val="695524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C29F9F35-74AC-ED83-0C9D-1463B61BD9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060" y="606312"/>
            <a:ext cx="4108540" cy="51170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C084DFD-2B77-E872-39B3-2214B7DFE3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676173"/>
            <a:ext cx="4219575" cy="495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623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F17442F-DEC4-8FE6-ADCB-1B1F9D1D6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527" y="2597152"/>
            <a:ext cx="4807197" cy="2952902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9AA4CFA-68FE-14D5-2F64-B5E8BACA223A}"/>
              </a:ext>
            </a:extLst>
          </p:cNvPr>
          <p:cNvSpPr txBox="1"/>
          <p:nvPr/>
        </p:nvSpPr>
        <p:spPr>
          <a:xfrm>
            <a:off x="2548185" y="342900"/>
            <a:ext cx="5457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MATERIAL PARA RESIDENTES, MEDICOS GENERALES</a:t>
            </a:r>
            <a:endParaRPr lang="es-VE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050E052-9375-001C-C327-0934AE3559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774" y="2597152"/>
            <a:ext cx="4883401" cy="286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78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1D5BE7E-070D-E1FE-278B-F6112B551B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921" y="695326"/>
            <a:ext cx="5497323" cy="405139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F8A88C4-6A89-8E21-060B-4AFACAB8AD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1756" y="695326"/>
            <a:ext cx="5497323" cy="4247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590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FC2EA43-D25A-3D0E-FE1A-F660A27885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568" y="825425"/>
            <a:ext cx="5558353" cy="3146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978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3B39954-F89B-2D7D-4ABB-A43BFC47D6E1}"/>
              </a:ext>
            </a:extLst>
          </p:cNvPr>
          <p:cNvSpPr txBox="1"/>
          <p:nvPr/>
        </p:nvSpPr>
        <p:spPr>
          <a:xfrm>
            <a:off x="2548185" y="342900"/>
            <a:ext cx="3096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MATERIAL PARA POBLACION</a:t>
            </a:r>
            <a:endParaRPr lang="es-VE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B03C057-D2A0-BF9D-6E77-2582FBEF0C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341" y="796789"/>
            <a:ext cx="9087317" cy="526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460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F05F27D-F49C-6116-3E88-6501CB42A2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115" y="920621"/>
            <a:ext cx="9131769" cy="5016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5520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EA44AEC-AC2B-CD65-5890-C9A8AFA68F4D}"/>
              </a:ext>
            </a:extLst>
          </p:cNvPr>
          <p:cNvSpPr txBox="1"/>
          <p:nvPr/>
        </p:nvSpPr>
        <p:spPr>
          <a:xfrm>
            <a:off x="819149" y="448866"/>
            <a:ext cx="10277475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VE" b="1" dirty="0"/>
              <a:t>Contexto clínico inmediato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VE" dirty="0">
                <a:effectLst/>
              </a:rPr>
              <a:t>Estrés agudo → hiperactivación eje intestino‑cerebro.</a:t>
            </a:r>
            <a:endParaRPr lang="es-VE" dirty="0"/>
          </a:p>
          <a:p>
            <a:pPr>
              <a:buFont typeface="Arial" panose="020B0604020202020204" pitchFamily="34" charset="0"/>
              <a:buChar char="•"/>
            </a:pPr>
            <a:r>
              <a:rPr lang="es-VE" dirty="0">
                <a:effectLst/>
              </a:rPr>
              <a:t>Aumento de casos de </a:t>
            </a:r>
            <a:r>
              <a:rPr lang="es-VE" b="1" dirty="0">
                <a:effectLst/>
              </a:rPr>
              <a:t>SII</a:t>
            </a:r>
            <a:r>
              <a:rPr lang="es-VE" dirty="0">
                <a:effectLst/>
              </a:rPr>
              <a:t>, </a:t>
            </a:r>
            <a:r>
              <a:rPr lang="es-VE" b="1" dirty="0">
                <a:effectLst/>
              </a:rPr>
              <a:t>dispepsia</a:t>
            </a:r>
            <a:r>
              <a:rPr lang="es-VE" dirty="0">
                <a:effectLst/>
              </a:rPr>
              <a:t>, </a:t>
            </a:r>
            <a:r>
              <a:rPr lang="es-VE" b="1" dirty="0">
                <a:effectLst/>
              </a:rPr>
              <a:t>dolor abdominal funcional</a:t>
            </a:r>
            <a:r>
              <a:rPr lang="es-VE" dirty="0">
                <a:effectLst/>
              </a:rPr>
              <a:t>, </a:t>
            </a:r>
            <a:r>
              <a:rPr lang="es-VE" b="1" dirty="0">
                <a:effectLst/>
              </a:rPr>
              <a:t>diarrea por estrés</a:t>
            </a:r>
            <a:r>
              <a:rPr lang="es-VE" dirty="0">
                <a:effectLst/>
              </a:rPr>
              <a:t>, </a:t>
            </a:r>
            <a:r>
              <a:rPr lang="es-VE" b="1" dirty="0">
                <a:effectLst/>
              </a:rPr>
              <a:t>estreñimiento por hipomotilidad</a:t>
            </a:r>
            <a:r>
              <a:rPr lang="es-VE" dirty="0">
                <a:effectLst/>
              </a:rPr>
              <a:t>.</a:t>
            </a:r>
            <a:endParaRPr lang="es-VE" dirty="0"/>
          </a:p>
          <a:p>
            <a:pPr>
              <a:buFont typeface="Arial" panose="020B0604020202020204" pitchFamily="34" charset="0"/>
              <a:buChar char="•"/>
            </a:pPr>
            <a:r>
              <a:rPr lang="es-VE" dirty="0">
                <a:effectLst/>
              </a:rPr>
              <a:t>Riesgo de </a:t>
            </a:r>
            <a:r>
              <a:rPr lang="es-VE" b="1" dirty="0">
                <a:effectLst/>
              </a:rPr>
              <a:t>infecciones gastrointestinales</a:t>
            </a:r>
            <a:r>
              <a:rPr lang="es-VE" dirty="0">
                <a:effectLst/>
              </a:rPr>
              <a:t> por agua/ alimentos contaminados.</a:t>
            </a:r>
            <a:endParaRPr lang="es-VE" dirty="0"/>
          </a:p>
          <a:p>
            <a:r>
              <a:rPr lang="es-VE" b="1" dirty="0"/>
              <a:t>2. Objetivos del residente in situ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VE" dirty="0">
                <a:effectLst/>
              </a:rPr>
              <a:t>Contener emocionalmente.</a:t>
            </a:r>
            <a:endParaRPr lang="es-VE" dirty="0"/>
          </a:p>
          <a:p>
            <a:pPr>
              <a:buFont typeface="Arial" panose="020B0604020202020204" pitchFamily="34" charset="0"/>
              <a:buChar char="•"/>
            </a:pPr>
            <a:r>
              <a:rPr lang="es-VE" dirty="0">
                <a:effectLst/>
              </a:rPr>
              <a:t>Identificar síntomas digestivos relacionados con estrés.</a:t>
            </a:r>
            <a:endParaRPr lang="es-VE" dirty="0"/>
          </a:p>
          <a:p>
            <a:pPr>
              <a:buFont typeface="Arial" panose="020B0604020202020204" pitchFamily="34" charset="0"/>
              <a:buChar char="•"/>
            </a:pPr>
            <a:r>
              <a:rPr lang="es-VE" dirty="0">
                <a:effectLst/>
              </a:rPr>
              <a:t>Detectar signos de alarma.</a:t>
            </a:r>
            <a:endParaRPr lang="es-VE" dirty="0"/>
          </a:p>
          <a:p>
            <a:pPr>
              <a:buFont typeface="Arial" panose="020B0604020202020204" pitchFamily="34" charset="0"/>
              <a:buChar char="•"/>
            </a:pPr>
            <a:r>
              <a:rPr lang="es-VE" dirty="0">
                <a:effectLst/>
              </a:rPr>
              <a:t>Educar en autocuidado digestivo y alimentación segura.</a:t>
            </a:r>
            <a:endParaRPr lang="es-VE" dirty="0"/>
          </a:p>
          <a:p>
            <a:pPr>
              <a:buFont typeface="Arial" panose="020B0604020202020204" pitchFamily="34" charset="0"/>
              <a:buChar char="•"/>
            </a:pPr>
            <a:r>
              <a:rPr lang="es-VE" dirty="0">
                <a:effectLst/>
              </a:rPr>
              <a:t>Derivar oportunamente.</a:t>
            </a:r>
          </a:p>
          <a:p>
            <a:r>
              <a:rPr lang="es-MX" b="1" dirty="0"/>
              <a:t>Evaluación rápida (≤ 3 minutos)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b="1" dirty="0">
                <a:effectLst/>
              </a:rPr>
              <a:t>Síntomas digestivos:</a:t>
            </a:r>
            <a:r>
              <a:rPr lang="es-MX" dirty="0">
                <a:effectLst/>
              </a:rPr>
              <a:t> dolor, distensión, diarrea, estreñimiento, náuseas.</a:t>
            </a:r>
            <a:endParaRPr lang="es-MX" dirty="0"/>
          </a:p>
          <a:p>
            <a:pPr>
              <a:buFont typeface="Arial" panose="020B0604020202020204" pitchFamily="34" charset="0"/>
              <a:buChar char="•"/>
            </a:pPr>
            <a:r>
              <a:rPr lang="es-MX" b="1" dirty="0">
                <a:effectLst/>
              </a:rPr>
              <a:t>Contexto emocional:</a:t>
            </a:r>
            <a:r>
              <a:rPr lang="es-MX" dirty="0">
                <a:effectLst/>
              </a:rPr>
              <a:t> miedo, duelo, insomnio, hipervigilancia.</a:t>
            </a:r>
            <a:endParaRPr lang="es-MX" dirty="0"/>
          </a:p>
          <a:p>
            <a:pPr>
              <a:buFont typeface="Arial" panose="020B0604020202020204" pitchFamily="34" charset="0"/>
              <a:buChar char="•"/>
            </a:pPr>
            <a:r>
              <a:rPr lang="es-MX" b="1" dirty="0">
                <a:effectLst/>
              </a:rPr>
              <a:t>Riesgo infeccioso:</a:t>
            </a:r>
            <a:r>
              <a:rPr lang="es-MX" dirty="0">
                <a:effectLst/>
              </a:rPr>
              <a:t> agua no potable, alimentos sin refrigeración.</a:t>
            </a:r>
            <a:endParaRPr lang="es-MX" dirty="0"/>
          </a:p>
          <a:p>
            <a:pPr>
              <a:buFont typeface="Arial" panose="020B0604020202020204" pitchFamily="34" charset="0"/>
              <a:buChar char="•"/>
            </a:pPr>
            <a:r>
              <a:rPr lang="es-MX" b="1" dirty="0">
                <a:effectLst/>
              </a:rPr>
              <a:t>Signos de alarma:</a:t>
            </a:r>
            <a:endParaRPr lang="es-MX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dirty="0">
                <a:effectLst/>
              </a:rPr>
              <a:t>Vómitos persistentes</a:t>
            </a:r>
            <a:endParaRPr lang="es-MX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dirty="0">
                <a:effectLst/>
              </a:rPr>
              <a:t>Sangrado digestivo</a:t>
            </a:r>
            <a:endParaRPr lang="es-MX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dirty="0">
                <a:effectLst/>
              </a:rPr>
              <a:t>Fiebre &gt; 38.5°C</a:t>
            </a:r>
            <a:endParaRPr lang="es-MX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dirty="0">
                <a:effectLst/>
              </a:rPr>
              <a:t>Deshidratación</a:t>
            </a:r>
            <a:endParaRPr lang="es-MX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dirty="0">
                <a:effectLst/>
              </a:rPr>
              <a:t>Dolor abdominal progresivo</a:t>
            </a:r>
            <a:endParaRPr lang="es-MX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dirty="0">
                <a:effectLst/>
              </a:rPr>
              <a:t>Diarrea &gt; 72 horas</a:t>
            </a:r>
            <a:endParaRPr lang="es-MX" dirty="0"/>
          </a:p>
          <a:p>
            <a:pPr>
              <a:buFont typeface="Arial" panose="020B0604020202020204" pitchFamily="34" charset="0"/>
              <a:buChar char="•"/>
            </a:pP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1395210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BA24A1D-9105-AD3D-A5DF-1129C52021DF}"/>
              </a:ext>
            </a:extLst>
          </p:cNvPr>
          <p:cNvSpPr txBox="1"/>
          <p:nvPr/>
        </p:nvSpPr>
        <p:spPr>
          <a:xfrm>
            <a:off x="2038349" y="566678"/>
            <a:ext cx="9058275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b="1" dirty="0"/>
              <a:t>. Intervenciones breves (≤ 5 minutos)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b="1" dirty="0">
                <a:effectLst/>
              </a:rPr>
              <a:t>Validación emocional:</a:t>
            </a:r>
            <a:r>
              <a:rPr lang="es-MX" dirty="0">
                <a:effectLst/>
              </a:rPr>
              <a:t> “Lo que siente es esperable después de un evento traumático”.</a:t>
            </a:r>
            <a:endParaRPr lang="es-MX" dirty="0"/>
          </a:p>
          <a:p>
            <a:pPr>
              <a:buFont typeface="Arial" panose="020B0604020202020204" pitchFamily="34" charset="0"/>
              <a:buChar char="•"/>
            </a:pPr>
            <a:r>
              <a:rPr lang="es-MX" b="1" dirty="0">
                <a:effectLst/>
              </a:rPr>
              <a:t>Respiración diafragmática guiada</a:t>
            </a:r>
            <a:r>
              <a:rPr lang="es-MX" dirty="0">
                <a:effectLst/>
              </a:rPr>
              <a:t> (30–60 segundos).</a:t>
            </a:r>
            <a:endParaRPr lang="es-MX" dirty="0"/>
          </a:p>
          <a:p>
            <a:pPr>
              <a:buFont typeface="Arial" panose="020B0604020202020204" pitchFamily="34" charset="0"/>
              <a:buChar char="•"/>
            </a:pPr>
            <a:r>
              <a:rPr lang="es-MX" b="1" dirty="0">
                <a:effectLst/>
              </a:rPr>
              <a:t>Recomendaciones digestivas inmediatas:</a:t>
            </a:r>
            <a:endParaRPr lang="es-MX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dirty="0">
                <a:effectLst/>
              </a:rPr>
              <a:t>Hidratación segura (agua hervida 3 min o clorada).</a:t>
            </a:r>
            <a:endParaRPr lang="es-MX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dirty="0">
                <a:effectLst/>
              </a:rPr>
              <a:t>Evitar alimentos crudos.</a:t>
            </a:r>
            <a:endParaRPr lang="es-MX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dirty="0">
                <a:effectLst/>
              </a:rPr>
              <a:t>Comer porciones pequeñas y frecuentes.</a:t>
            </a:r>
            <a:endParaRPr lang="es-MX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dirty="0">
                <a:effectLst/>
              </a:rPr>
              <a:t>Evitar café, alcohol, picantes.</a:t>
            </a:r>
            <a:endParaRPr lang="es-MX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dirty="0">
                <a:effectLst/>
              </a:rPr>
              <a:t>Movilización suave si hay estreñimiento.</a:t>
            </a:r>
          </a:p>
          <a:p>
            <a:r>
              <a:rPr lang="es-MX" b="1" dirty="0"/>
              <a:t>Educación esencial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dirty="0">
                <a:effectLst/>
              </a:rPr>
              <a:t>El intestino responde al estrés → síntomas no siempre indican enfermedad grave.</a:t>
            </a:r>
            <a:endParaRPr lang="es-MX" dirty="0"/>
          </a:p>
          <a:p>
            <a:pPr>
              <a:buFont typeface="Arial" panose="020B0604020202020204" pitchFamily="34" charset="0"/>
              <a:buChar char="•"/>
            </a:pPr>
            <a:r>
              <a:rPr lang="es-MX" dirty="0">
                <a:effectLst/>
              </a:rPr>
              <a:t>La regularidad alimentaria y el sueño ayudan a estabilizar la motilidad.</a:t>
            </a:r>
            <a:endParaRPr lang="es-MX" dirty="0"/>
          </a:p>
          <a:p>
            <a:pPr>
              <a:buFont typeface="Arial" panose="020B0604020202020204" pitchFamily="34" charset="0"/>
              <a:buChar char="•"/>
            </a:pPr>
            <a:r>
              <a:rPr lang="es-MX" dirty="0">
                <a:effectLst/>
              </a:rPr>
              <a:t>La higiene del agua es crítica para evitar brotes.</a:t>
            </a:r>
            <a:endParaRPr lang="es-MX" dirty="0"/>
          </a:p>
          <a:p>
            <a:r>
              <a:rPr lang="es-MX" b="1" dirty="0"/>
              <a:t>6. Derivación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dirty="0">
                <a:effectLst/>
              </a:rPr>
              <a:t>Todo paciente con signos de alarma.</a:t>
            </a:r>
            <a:endParaRPr lang="es-MX" dirty="0"/>
          </a:p>
          <a:p>
            <a:pPr>
              <a:buFont typeface="Arial" panose="020B0604020202020204" pitchFamily="34" charset="0"/>
              <a:buChar char="•"/>
            </a:pPr>
            <a:r>
              <a:rPr lang="es-MX" dirty="0">
                <a:effectLst/>
              </a:rPr>
              <a:t>Personas vulnerables: niños, embarazadas, adultos mayores, comorbilidades.</a:t>
            </a:r>
            <a:endParaRPr lang="es-MX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999504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7E4E3BA-0BBA-2EED-6CD9-7CE59532BD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443" y="815840"/>
            <a:ext cx="9011113" cy="522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6066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278</Words>
  <Application>Microsoft Macintosh PowerPoint</Application>
  <PresentationFormat>Panorámica</PresentationFormat>
  <Paragraphs>40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raul aponte rendon</dc:creator>
  <cp:lastModifiedBy>Karla Oviedo</cp:lastModifiedBy>
  <cp:revision>2</cp:revision>
  <dcterms:created xsi:type="dcterms:W3CDTF">2026-07-03T23:01:39Z</dcterms:created>
  <dcterms:modified xsi:type="dcterms:W3CDTF">2026-07-14T05:49:32Z</dcterms:modified>
</cp:coreProperties>
</file>