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Portada. Material SVG de apoyo digestivo ante situación de desastre.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Cierre. Datos de contacto SVG.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4F6B"/>
          </a:solidFill>
          <a:ln w="12700">
            <a:solidFill>
              <a:srgbClr val="1B4F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138160" y="-1371600"/>
            <a:ext cx="5669280" cy="566928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6BC3E0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509760" y="1463040"/>
            <a:ext cx="4023360" cy="40233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881360" y="4572000"/>
            <a:ext cx="2194560" cy="21945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6BC3E0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76688" y="3401568"/>
            <a:ext cx="146304" cy="14630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68680" y="1417320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43000" y="1353312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68680" y="1828800"/>
            <a:ext cx="74980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Situación</a:t>
            </a:r>
            <a:endParaRPr lang="en-US" sz="4600" dirty="0"/>
          </a:p>
          <a:p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desastre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868680" y="379476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6BC3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Material de apoyo en salud digestiva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868680" y="443484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3DA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Población · Residentes y médicos generales · Manual clínico breve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68680" y="58978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FB2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Julio 2026 · Venezuela · sovegastrove.org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02 · RESIDENTES Y MÉDICOS GENERALES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 · Triage digestivo en campo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645920"/>
            <a:ext cx="3602736" cy="4160520"/>
          </a:xfrm>
          <a:prstGeom prst="roundRect">
            <a:avLst>
              <a:gd name="adj" fmla="val 2538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005840" y="1947672"/>
            <a:ext cx="237744" cy="237744"/>
          </a:xfrm>
          <a:prstGeom prst="ellipse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53312" y="190195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7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VERDE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53312" y="219456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Ambulatorio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005840" y="2606040"/>
            <a:ext cx="2880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Dolor leve o moderado sin fiebre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Diarrea &lt; 5 deposiciones/día sin sangre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Náuseas sin deshidratación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914400" y="4663440"/>
            <a:ext cx="3054096" cy="960120"/>
          </a:xfrm>
          <a:prstGeom prst="roundRect">
            <a:avLst>
              <a:gd name="adj" fmla="val 9524"/>
            </a:avLst>
          </a:prstGeom>
          <a:solidFill>
            <a:srgbClr val="E9F5EF"/>
          </a:solidFill>
          <a:ln w="12700">
            <a:solidFill>
              <a:srgbClr val="E9F5E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97280" y="4663440"/>
            <a:ext cx="26883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950" b="1" dirty="0">
                <a:solidFill>
                  <a:srgbClr val="2E7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Rehidratación oral, observación e instrucciones escritas.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443984" y="1645920"/>
            <a:ext cx="3602736" cy="4160520"/>
          </a:xfrm>
          <a:prstGeom prst="roundRect">
            <a:avLst>
              <a:gd name="adj" fmla="val 2538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809744" y="1947672"/>
            <a:ext cx="237744" cy="237744"/>
          </a:xfrm>
          <a:prstGeom prst="ellipse">
            <a:avLst/>
          </a:prstGeom>
          <a:solidFill>
            <a:srgbClr val="C08A1E"/>
          </a:solidFill>
          <a:ln w="12700">
            <a:solidFill>
              <a:srgbClr val="C08A1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57216" y="190195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8A1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AMARILLO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157216" y="219456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Observación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809744" y="2606040"/>
            <a:ext cx="2880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Diarrea con sangre leve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Vómitos persistentes &gt; 24 h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Dolor abdominal moderado sin rigidez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Signos leves de deshidratación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718304" y="4663440"/>
            <a:ext cx="3054096" cy="960120"/>
          </a:xfrm>
          <a:prstGeom prst="roundRect">
            <a:avLst>
              <a:gd name="adj" fmla="val 9524"/>
            </a:avLst>
          </a:prstGeom>
          <a:solidFill>
            <a:srgbClr val="FCF4E2"/>
          </a:solidFill>
          <a:ln w="12700">
            <a:solidFill>
              <a:srgbClr val="FCF4E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01184" y="4663440"/>
            <a:ext cx="26883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950" b="1" dirty="0">
                <a:solidFill>
                  <a:srgbClr val="C08A1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SRO, vía IV si es necesario, laboratorio básico y monitoreo.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8247888" y="1645920"/>
            <a:ext cx="3602736" cy="4160520"/>
          </a:xfrm>
          <a:prstGeom prst="roundRect">
            <a:avLst>
              <a:gd name="adj" fmla="val 2538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613648" y="1947672"/>
            <a:ext cx="237744" cy="23774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961120" y="190195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ROJO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961120" y="2194560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Urgencia / derivar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8613648" y="2606040"/>
            <a:ext cx="2880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Abdomen agudo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Hemorragia digestiva activa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Deshidratación severa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Fiebre &gt; 38.5 °C con diarrea sanguinolenta</a:t>
            </a:r>
            <a:endParaRPr lang="en-US" sz="10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0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Pacientes inmunocomprometidos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8522208" y="4663440"/>
            <a:ext cx="3054096" cy="960120"/>
          </a:xfrm>
          <a:prstGeom prst="roundRect">
            <a:avLst>
              <a:gd name="adj" fmla="val 9524"/>
            </a:avLst>
          </a:prstGeom>
          <a:solidFill>
            <a:srgbClr val="FCEDEB"/>
          </a:solidFill>
          <a:ln w="12700">
            <a:solidFill>
              <a:srgbClr val="FCEDE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705088" y="4663440"/>
            <a:ext cx="26883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9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Derivación urgente, hospitalización y estabilización hemodinámica.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02 · RESIDENTES Y MÉDICOS GENERALES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 · Intervenciones de primera línea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645920"/>
            <a:ext cx="5074920" cy="416052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005840" y="192024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· Rehidratación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033272" y="2487168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237744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SRO: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Sales de rehidratación oral, solución glucosada-salina estándar OMS.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033272" y="3355848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324612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Fórmula de emergencia: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L de agua hervida + 6 cucharaditas de azúcar + ½ cucharadita de sal.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1033272" y="4224528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325880" y="411480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Vía IV: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Lactato Ringer o SSN 0.9 % en casos moderados a severos.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897880" y="1645920"/>
            <a:ext cx="4892040" cy="416052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263640" y="192024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 · Farmacología de apoyo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291072" y="2487168"/>
            <a:ext cx="118872" cy="118872"/>
          </a:xfrm>
          <a:prstGeom prst="ellipse">
            <a:avLst/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0" y="2377440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Antiespasmódicos: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Butilescopolamina 10 mg VO/IM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91072" y="3145536"/>
            <a:ext cx="118872" cy="118872"/>
          </a:xfrm>
          <a:prstGeom prst="ellipse">
            <a:avLst/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0" y="3035808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Antidiarreicos: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Loperamida 2–4 mg — no usar si hay sangre o fiebre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291072" y="3803904"/>
            <a:ext cx="118872" cy="118872"/>
          </a:xfrm>
          <a:prstGeom prst="ellipse">
            <a:avLst/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83680" y="3694176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Antieméticos: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Metoclopramida 10 mg VO/IM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291072" y="4462272"/>
            <a:ext cx="118872" cy="118872"/>
          </a:xfrm>
          <a:prstGeom prst="ellipse">
            <a:avLst/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83680" y="4352544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Probióticos: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Lactobacillus GG o S. boulardii, si están disponibles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91072" y="5120640"/>
            <a:ext cx="118872" cy="118872"/>
          </a:xfrm>
          <a:prstGeom prst="ellipse">
            <a:avLst/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83680" y="5010912"/>
            <a:ext cx="3886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IBP: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Omeprazol 20 mg en reflujo exacerbado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02 · RESIDENTES Y MÉDICOS GENERALES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 · Derive o consulte de forma urgente si: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C0392B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600200"/>
            <a:ext cx="4800600" cy="777240"/>
          </a:xfrm>
          <a:prstGeom prst="roundRect">
            <a:avLst>
              <a:gd name="adj" fmla="val 18824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911096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07008" y="160020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Abdomen en tabla o peritonismo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760720" y="1600200"/>
            <a:ext cx="4800600" cy="777240"/>
          </a:xfrm>
          <a:prstGeom prst="roundRect">
            <a:avLst>
              <a:gd name="adj" fmla="val 18824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035040" y="1911096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27648" y="160020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Hematemesis o melena con signos de choque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2560320"/>
            <a:ext cx="4800600" cy="777240"/>
          </a:xfrm>
          <a:prstGeom prst="roundRect">
            <a:avLst>
              <a:gd name="adj" fmla="val 18824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14400" y="2871216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07008" y="256032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Deshidratación severa: ojos hundidos, fontanela deprimida en niños, oliguria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760720" y="2560320"/>
            <a:ext cx="4800600" cy="777240"/>
          </a:xfrm>
          <a:prstGeom prst="roundRect">
            <a:avLst>
              <a:gd name="adj" fmla="val 18824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35040" y="2871216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27648" y="256032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Fiebre &gt; 39 °C con diarrea &gt; 10 deposiciones/día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40080" y="3520440"/>
            <a:ext cx="4800600" cy="777240"/>
          </a:xfrm>
          <a:prstGeom prst="roundRect">
            <a:avLst>
              <a:gd name="adj" fmla="val 18824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" y="3831336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07008" y="352044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Historia de EII con brote grave o megacolon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760720" y="3520440"/>
            <a:ext cx="4800600" cy="777240"/>
          </a:xfrm>
          <a:prstGeom prst="roundRect">
            <a:avLst>
              <a:gd name="adj" fmla="val 18824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035040" y="3831336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27648" y="352044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Sospecha de intoxicación alimentaria masiva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40080" y="4480560"/>
            <a:ext cx="4800600" cy="777240"/>
          </a:xfrm>
          <a:prstGeom prst="roundRect">
            <a:avLst>
              <a:gd name="adj" fmla="val 18824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14400" y="4791456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207008" y="448056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Dolor epigástrico irradiado con factores de riesgo cardiovascular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5760720" y="4480560"/>
            <a:ext cx="4800600" cy="777240"/>
          </a:xfrm>
          <a:prstGeom prst="roundRect">
            <a:avLst>
              <a:gd name="adj" fmla="val 18824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035040" y="4791456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27648" y="448056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Paciente pediátrico &lt; 2 años con diarrea y vómitos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40080" y="5577840"/>
            <a:ext cx="9509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Criterio general: </a:t>
            </a:r>
            <a:pPr indent="0" marL="0">
              <a:buNone/>
            </a:pPr>
            <a:r>
              <a:rPr lang="en-US" sz="1100" i="1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cualquiera de estos hallazgos exige traslado y evaluación especializada sin demora.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03 · MANUAL CLÍNICO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· Contexto clínico inmediato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3602736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005840" y="2194560"/>
            <a:ext cx="384048" cy="384048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005840" y="27432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Eje intestino-cerebro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1005840" y="320040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estrés agudo produce hiperactivación del eje intestino-cerebro.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443984" y="1828800"/>
            <a:ext cx="3602736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09744" y="2194560"/>
            <a:ext cx="384048" cy="384048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9744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809744" y="27432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Aumento de casos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4809744" y="320040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SII, dispepsia, dolor abdominal funcional, diarrea por estrés y estreñimiento por hipomotilidad.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247888" y="1828800"/>
            <a:ext cx="3602736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613648" y="2194560"/>
            <a:ext cx="384048" cy="384048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13648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613648" y="274320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Riesgo infeccioso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8613648" y="320040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Infecciones gastrointestinales por agua o alimentos contaminados.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03 · MANUAL CLÍNICO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· Objetivos del residente in situ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737360"/>
            <a:ext cx="676656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005840" y="2057400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20574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554480" y="2039112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Contener emocionalmente.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05840" y="2807208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28072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1554480" y="2788920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Identificar síntomas digestivos relacionados con estrés.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05840" y="3557016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5840" y="35570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554480" y="3538728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Detectar signos de alarma.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05840" y="4306824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05840" y="43068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554480" y="4288536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Educar en autocuidado digestivo y alimentación segura.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1005840" y="5056632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5840" y="50566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554480" y="5038344"/>
            <a:ext cx="5486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Derivar oportunamente.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680960" y="1737360"/>
            <a:ext cx="3108960" cy="4069080"/>
          </a:xfrm>
          <a:prstGeom prst="roundRect">
            <a:avLst>
              <a:gd name="adj" fmla="val 2941"/>
            </a:avLst>
          </a:prstGeom>
          <a:solidFill>
            <a:srgbClr val="1B4F6B"/>
          </a:solidFill>
          <a:ln w="12700">
            <a:solidFill>
              <a:srgbClr val="1B4F6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646920" y="4846320"/>
            <a:ext cx="1463040" cy="146304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3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001000" y="2286000"/>
            <a:ext cx="24688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objetivo no es diagnosticar todo, sino contener, orientar y derivar a tiempo.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001000" y="512064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ATENCIÓN EN TERRENO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03 · MANUAL CLÍNICO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· Evaluación rápida (≤ 3 minutos)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737360"/>
            <a:ext cx="626364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005840" y="20116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QUÉ EXPLORAR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033272" y="2596896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2496312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Síntomas digestivos: </a:t>
            </a:r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dolor, distensión, diarrea, estreñimiento, náuseas.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033272" y="3557016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3456432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Contexto emocional: </a:t>
            </a:r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miedo, duelo, insomnio, hipervigilancia.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1033272" y="4517136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325880" y="4416552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Riesgo infeccioso: </a:t>
            </a:r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agua no potable, alimentos sin refrigeración.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223760" y="1737360"/>
            <a:ext cx="3566160" cy="4069080"/>
          </a:xfrm>
          <a:prstGeom prst="roundRect">
            <a:avLst>
              <a:gd name="adj" fmla="val 2564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66960" y="4937760"/>
            <a:ext cx="1463040" cy="146304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89520" y="20116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Signos de alarma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589520" y="2560320"/>
            <a:ext cx="2926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Vómitos persistentes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Sangrado digestivo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Fiebre &gt; 38.5 °C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Deshidratación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Dolor abdominal progresivo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Diarrea &gt; 72 horas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03 · MANUAL CLÍNICO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· Intervenciones breves (≤ 5 minutos)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737360"/>
            <a:ext cx="534924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005840" y="2057400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20574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554480" y="2048256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Validación emocional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554480" y="2395728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i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“Lo que siente es esperable después de un evento traumático”.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1005840" y="3429000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3429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1554480" y="3419856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Respiración diafragmática guiada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554480" y="3767328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30–60 segundos, acompañando el ritmo del paciente.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309360" y="1737360"/>
            <a:ext cx="448056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675120" y="2057400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75120" y="20574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223760" y="201168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Recomendaciones digestivas inmediatas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675120" y="2743200"/>
            <a:ext cx="374904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Hidratación segura (agua hervida 3 minutos o clorada).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Evitar alimentos crudos.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Comer porciones pequeñas y frecuentes.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Evitar café, alcohol y picantes.</a:t>
            </a:r>
            <a:endParaRPr lang="en-US" sz="11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Movilización suave si hay estreñimiento.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03 · MANUAL CLÍNICO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y 6 · Educación esencial y derivación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737360"/>
            <a:ext cx="653796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005840" y="2011680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Educación esencial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005840" y="2560320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05840" y="2560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554480" y="2514600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intestino responde al estrés: los síntomas no siempre indican enfermedad grave.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1005840" y="3520440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35204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1554480" y="3474720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regularidad alimentaria y el sueño ayudan a estabilizar la motilidad.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1005840" y="4480560"/>
            <a:ext cx="365760" cy="365760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4480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554480" y="4434840"/>
            <a:ext cx="5212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higiene del agua es crítica para evitar brotes.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498080" y="1737360"/>
            <a:ext cx="3291840" cy="4069080"/>
          </a:xfrm>
          <a:prstGeom prst="roundRect">
            <a:avLst>
              <a:gd name="adj" fmla="val 2778"/>
            </a:avLst>
          </a:prstGeom>
          <a:solidFill>
            <a:srgbClr val="1B4F6B"/>
          </a:solidFill>
          <a:ln w="12700">
            <a:solidFill>
              <a:srgbClr val="1B4F6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784080" y="4892040"/>
            <a:ext cx="1554480" cy="155448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3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18120" y="2011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Derivación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818120" y="2560320"/>
            <a:ext cx="2743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Todo paciente con signos de alarma.</a:t>
            </a:r>
            <a:endParaRPr lang="en-US" sz="12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Personas vulnerables: niños, embarazadas, adultos mayores y pacientes con comorbilidades.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818120" y="52120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Derive siempre ante la duda.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4F6B"/>
          </a:solidFill>
          <a:ln w="12700">
            <a:solidFill>
              <a:srgbClr val="1B4F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463040" y="-1463040"/>
            <a:ext cx="3840480" cy="384048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6BC3E0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95360" y="1554480"/>
            <a:ext cx="4572000" cy="45720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3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424160" y="4480560"/>
            <a:ext cx="2377440" cy="237744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6BC3E0">
                <a:alpha val="4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1234440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11704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MATERIAL DE APOYO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68680" y="1645920"/>
            <a:ext cx="69494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Comparta este material</a:t>
            </a:r>
            <a:endParaRPr lang="en-US" sz="32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 su equipo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68680" y="3520440"/>
            <a:ext cx="5852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C3DA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Sociedad Venezolana de Gastroenterología mantiene disponible este contenido para población, residentes y médicos generales en el marco de la contingencia.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68680" y="502920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BC3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sovegastrove.org   ·   @sovegastro   ·   infosovegastro@gmail.com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8680" y="544068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B2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(0212) 991 6757   ·   (0212) 991 2660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CONTENIDO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Qué encontrará en este material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783080"/>
            <a:ext cx="3602736" cy="338328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005840" y="2148840"/>
            <a:ext cx="402336" cy="40233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21488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005840" y="274320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Material para población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05840" y="352044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Guía de autocuidado: síntomas normales, alimentación segura, suero casero, higiene, apoyo emocional y señales de alarma.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443984" y="1783080"/>
            <a:ext cx="3602736" cy="338328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09744" y="2148840"/>
            <a:ext cx="402336" cy="40233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9744" y="21488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809744" y="274320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Residentes y médicos generales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809744" y="352044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Fisiopatología, presentaciones clínicas, triage en campo, intervenciones de primera línea y criterios de derivación.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247888" y="1783080"/>
            <a:ext cx="3602736" cy="338328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613648" y="2148840"/>
            <a:ext cx="402336" cy="40233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13648" y="21488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613648" y="274320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Manual clínico breve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613648" y="352044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Contexto, objetivos in situ, evaluación rápida, intervenciones breves, educación esencial y derivación.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40080" y="548640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Todo el contenido corresponde al material original de la Sección de Neurogastroenterología, reordenado y compuesto en texto editable.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01 · POBLACIÓN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 normal que tu cuerpo reaccione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20700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Después de un terremoto, el miedo y el estrés afectan todo el cuerpo, incluyendo el estómago y el intestino. Es una reacción natural.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1783080"/>
            <a:ext cx="461772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14400" y="2048256"/>
            <a:ext cx="128016" cy="12801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07008" y="1783080"/>
            <a:ext cx="3931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Dolor de barriga o cólicos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577840" y="1783080"/>
            <a:ext cx="461772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2048256"/>
            <a:ext cx="128016" cy="12801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44768" y="1783080"/>
            <a:ext cx="3931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Ganas frecuentes o urgentes de ir al baño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40080" y="2651760"/>
            <a:ext cx="461772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14400" y="2916936"/>
            <a:ext cx="128016" cy="12801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07008" y="2651760"/>
            <a:ext cx="3931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Náuseas o ganas de vomitar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577840" y="2651760"/>
            <a:ext cx="461772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852160" y="2916936"/>
            <a:ext cx="128016" cy="12801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44768" y="2651760"/>
            <a:ext cx="3931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Sensación de “nudo” en el estómago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40080" y="3520440"/>
            <a:ext cx="461772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14400" y="3785616"/>
            <a:ext cx="128016" cy="12801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207008" y="3520440"/>
            <a:ext cx="3931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tener hambre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577840" y="3520440"/>
            <a:ext cx="461772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852160" y="3785616"/>
            <a:ext cx="128016" cy="128016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44768" y="3520440"/>
            <a:ext cx="3931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Gases o acidez más de lo normal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40080" y="4754880"/>
            <a:ext cx="9555480" cy="749808"/>
          </a:xfrm>
          <a:prstGeom prst="roundRect">
            <a:avLst>
              <a:gd name="adj" fmla="val 19512"/>
            </a:avLst>
          </a:prstGeom>
          <a:solidFill>
            <a:srgbClr val="E9F5EF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05840" y="4754880"/>
            <a:ext cx="88696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Suele mejorar en pocos días con agua segura, descanso y calma.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01 · POBLACIÓN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¿Qué comer después del terremoto?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20700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Come poco y seguido. Elige alimentos seguros.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1737360"/>
            <a:ext cx="4892040" cy="3931920"/>
          </a:xfrm>
          <a:prstGeom prst="roundRect">
            <a:avLst>
              <a:gd name="adj" fmla="val 2326"/>
            </a:avLst>
          </a:prstGeom>
          <a:solidFill>
            <a:srgbClr val="E9F5EF"/>
          </a:solidFill>
          <a:ln w="9525">
            <a:solidFill>
              <a:srgbClr val="E9F5EF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005840" y="201168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2E7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SÍ PUEDES COMER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05840" y="2468880"/>
            <a:ext cx="420624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Arroz blanco cocido bien hervido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Plátano maduro o verde cocido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Pan seco, galletas de soda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Sopas de verduras bien cocidas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Agua hervida o purificada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Leche en polvo (si está disponible)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897880" y="1737360"/>
            <a:ext cx="4892040" cy="3931920"/>
          </a:xfrm>
          <a:prstGeom prst="roundRect">
            <a:avLst>
              <a:gd name="adj" fmla="val 2326"/>
            </a:avLst>
          </a:prstGeom>
          <a:solidFill>
            <a:srgbClr val="FCEDEB"/>
          </a:solidFill>
          <a:ln w="9525">
            <a:solidFill>
              <a:srgbClr val="FCEDEB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263640" y="201168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EVITA POR AHORA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263640" y="2468880"/>
            <a:ext cx="420624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Alimentos crudos (ensaladas, frutas sin pelar)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Comidas muy grasosas o fritas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Bebidas con gas o muy dulces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Alimentos guardados más de 4 horas sin refrigeración</a:t>
            </a:r>
            <a:endParaRPr lang="en-US" sz="12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Agua de ríos o grifos sin hervir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01 · POBLACIÓN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Suero casero e higiene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737360"/>
            <a:ext cx="4892040" cy="3931920"/>
          </a:xfrm>
          <a:prstGeom prst="roundRect">
            <a:avLst>
              <a:gd name="adj" fmla="val 2326"/>
            </a:avLst>
          </a:prstGeom>
          <a:solidFill>
            <a:srgbClr val="1B4F6B"/>
          </a:solidFill>
          <a:ln w="12700">
            <a:solidFill>
              <a:srgbClr val="1B4F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01168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SUERO CASERO DE EMERGENCIA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2606040"/>
            <a:ext cx="4206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litro de agua hervida</a:t>
            </a:r>
            <a:endParaRPr lang="en-US" sz="1900" dirty="0"/>
          </a:p>
          <a:p>
            <a:pPr indent="0" marL="0">
              <a:lnSpc>
                <a:spcPts val="34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+ 6 cucharaditas de azúcar</a:t>
            </a:r>
            <a:endParaRPr lang="en-US" sz="1900" dirty="0"/>
          </a:p>
          <a:p>
            <a:pPr indent="0" marL="0">
              <a:lnSpc>
                <a:spcPts val="34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½ cucharadita de sal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05840" y="438912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6BC3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Toma a pequeños sorbos si tienes diarrea o vómitos.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897880" y="1737360"/>
            <a:ext cx="4892040" cy="393192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263640" y="201168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higiene evita enfermedades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309360" y="2532888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0" y="2423160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Lávate las manos. 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Antes de comer, después del baño y después de tocar escombros.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309360" y="3172968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3063240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Usa agua segura. 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Solo agua hervida, embotellada o desinfectada con cloro.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309360" y="3813048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0" y="3703320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Desecha la basura. 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Aleja los desechos del área donde vives y comes.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309360" y="4453128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0" y="4343400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Cocina bien. 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Todo alimento debe estar bien cocido. Evita lo crudo.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309360" y="5093208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83680" y="4983480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Solución de cloro. </a:t>
            </a:r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Para superficies: 1 cucharada de cloro por litro de agua.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01 · POBLACIÓN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miedo también hay que cuidarlo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20700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Tus emociones son tan importantes como tu cuerpo.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1737360"/>
            <a:ext cx="6126480" cy="393192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60120" y="2057400"/>
            <a:ext cx="347472" cy="3474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0574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463040" y="202996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 normal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463040" y="233172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Sentir miedo, tristeza, llanto, enojo o confusión después de un terremoto.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60120" y="2999232"/>
            <a:ext cx="347472" cy="3474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29992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463040" y="297180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Busca compañía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463040" y="3273552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estés solo o sola. Habla con alguien de confianza.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960120" y="3941064"/>
            <a:ext cx="347472" cy="3474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394106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463040" y="391363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 los niños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463040" y="4215384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Habla con calma, abraza y mantén rutinas pequeñas. Los niños sienten lo que sienten los adultos.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960120" y="4882896"/>
            <a:ext cx="347472" cy="3474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488289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463040" y="485546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Descansa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1463040" y="5157216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Aunque sea difícil, el descanso ayuda a recuperarte.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086600" y="1737360"/>
            <a:ext cx="3703320" cy="3931920"/>
          </a:xfrm>
          <a:prstGeom prst="roundRect">
            <a:avLst>
              <a:gd name="adj" fmla="val 2469"/>
            </a:avLst>
          </a:prstGeom>
          <a:solidFill>
            <a:srgbClr val="EAF3F8"/>
          </a:solidFill>
          <a:ln w="12700">
            <a:solidFill>
              <a:srgbClr val="6BC3E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452360" y="20574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2E7D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RESPIRACIÓN DE EMERGENCIA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452360" y="2606040"/>
            <a:ext cx="3017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200"/>
              </a:lnSpc>
              <a:buNone/>
            </a:pPr>
            <a:r>
              <a:rPr lang="en-US" sz="17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Inhala contando 4</a:t>
            </a:r>
            <a:endParaRPr lang="en-US" sz="1700" dirty="0"/>
          </a:p>
          <a:p>
            <a:pPr indent="0" marL="0">
              <a:lnSpc>
                <a:spcPts val="3200"/>
              </a:lnSpc>
              <a:buNone/>
            </a:pPr>
            <a:r>
              <a:rPr lang="en-US" sz="17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Aguanta 4</a:t>
            </a:r>
            <a:endParaRPr lang="en-US" sz="1700" dirty="0"/>
          </a:p>
          <a:p>
            <a:pPr indent="0" marL="0">
              <a:lnSpc>
                <a:spcPts val="3200"/>
              </a:lnSpc>
              <a:buNone/>
            </a:pPr>
            <a:r>
              <a:rPr lang="en-US" sz="17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Exhala 4</a:t>
            </a:r>
            <a:endParaRPr lang="en-US" sz="1700" dirty="0"/>
          </a:p>
          <a:p>
            <a:pPr indent="0" marL="0">
              <a:lnSpc>
                <a:spcPts val="3200"/>
              </a:lnSpc>
              <a:buNone/>
            </a:pPr>
            <a:r>
              <a:rPr lang="en-US" sz="17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Repite 4 veces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7452360" y="46177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Tres cosas que te protegen: lavarte las manos, tomar solo agua segura y mantener la basura lejos de donde comes y duermes.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01 · POBLACIÓN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¿Cuándo ir al médico?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20700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 de inmediato al centro de salud si tienes: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C0392B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1783080"/>
            <a:ext cx="4800600" cy="731520"/>
          </a:xfrm>
          <a:prstGeom prst="roundRect">
            <a:avLst>
              <a:gd name="adj" fmla="val 20000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14400" y="2066544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07008" y="17830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Diarrea con sangre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760720" y="1783080"/>
            <a:ext cx="4800600" cy="731520"/>
          </a:xfrm>
          <a:prstGeom prst="roundRect">
            <a:avLst>
              <a:gd name="adj" fmla="val 20000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035040" y="2066544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27648" y="17830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Vómitos que no paran por más de 1 día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2697480"/>
            <a:ext cx="4800600" cy="731520"/>
          </a:xfrm>
          <a:prstGeom prst="roundRect">
            <a:avLst>
              <a:gd name="adj" fmla="val 20000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14400" y="2980944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07008" y="26974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Fiebre alta (más de 38.5 °C)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760720" y="2697480"/>
            <a:ext cx="4800600" cy="731520"/>
          </a:xfrm>
          <a:prstGeom prst="roundRect">
            <a:avLst>
              <a:gd name="adj" fmla="val 20000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035040" y="2980944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27648" y="26974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puedes tomar agua sin vomitar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0080" y="3611880"/>
            <a:ext cx="4800600" cy="731520"/>
          </a:xfrm>
          <a:prstGeom prst="roundRect">
            <a:avLst>
              <a:gd name="adj" fmla="val 20000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14400" y="3895344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207008" y="36118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Mucho mareo o sensación de desmayo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760720" y="3611880"/>
            <a:ext cx="4800600" cy="731520"/>
          </a:xfrm>
          <a:prstGeom prst="roundRect">
            <a:avLst>
              <a:gd name="adj" fmla="val 20000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035040" y="3895344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27648" y="36118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Dolor fuerte de barriga que no cede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40080" y="4526280"/>
            <a:ext cx="4800600" cy="731520"/>
          </a:xfrm>
          <a:prstGeom prst="roundRect">
            <a:avLst>
              <a:gd name="adj" fmla="val 20000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14400" y="4809744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207008" y="45262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 niño menor de 2 años con diarrea y vómitos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760720" y="4526280"/>
            <a:ext cx="4800600" cy="731520"/>
          </a:xfrm>
          <a:prstGeom prst="roundRect">
            <a:avLst>
              <a:gd name="adj" fmla="val 20000"/>
            </a:avLst>
          </a:prstGeom>
          <a:solidFill>
            <a:srgbClr val="FCEDEB"/>
          </a:solidFill>
          <a:ln w="9525">
            <a:solidFill>
              <a:srgbClr val="F0C4B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035040" y="4809744"/>
            <a:ext cx="164592" cy="16459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27648" y="452628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 adulta mayor o embarazada con cualquiera de estos síntomas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40080" y="5623560"/>
            <a:ext cx="9326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i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Ante la duda, consulta. </a:t>
            </a:r>
            <a:pPr indent="0" marL="0">
              <a:buNone/>
            </a:pPr>
            <a:r>
              <a:rPr lang="en-US" sz="1100" i="1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 preferible una consulta de más que una complicación evitable.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02 · RESIDENTES Y MÉDICOS GENERALES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 · ¿Por qué el terremoto afecta el tubo digestivo?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600200"/>
            <a:ext cx="1014984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005840" y="1975104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80160" y="1828800"/>
            <a:ext cx="4434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estrés agudo activa el eje intestino-cerebro (gut-brain axis).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897880" y="1975104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1828800"/>
            <a:ext cx="4434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Liberación de CRF, cortisol y catecolaminas → hipermotilidad o hipomotilidad.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1005840" y="2633472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80160" y="2487168"/>
            <a:ext cx="4434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Alteración de la microbiota intestinal en 48–72 horas.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897880" y="2633472"/>
            <a:ext cx="118872" cy="118872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72200" y="2487168"/>
            <a:ext cx="4434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Cambio en la permeabilidad intestinal → inflamación de bajo grado.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3611880"/>
            <a:ext cx="10149840" cy="2194560"/>
          </a:xfrm>
          <a:prstGeom prst="roundRect">
            <a:avLst>
              <a:gd name="adj" fmla="val 4167"/>
            </a:avLst>
          </a:prstGeom>
          <a:solidFill>
            <a:srgbClr val="EAF3F8"/>
          </a:solidFill>
          <a:ln w="9525">
            <a:solidFill>
              <a:srgbClr val="EAF3F8"/>
            </a:solidFill>
            <a:prstDash val="solid"/>
          </a:ln>
          <a:effectLst>
            <a:outerShdw sx="100000" sy="100000" kx="0" ky="0" algn="bl" rotWithShape="0" blurRad="127000" dist="19050" dir="5400000">
              <a:srgbClr val="1B4F6B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1234440" y="3977640"/>
            <a:ext cx="2377440" cy="105156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 w="15875">
            <a:solidFill>
              <a:srgbClr val="1B4F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34440" y="41148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CEREBRO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234440" y="4407408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SNC / HPA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92040" y="3977640"/>
            <a:ext cx="2377440" cy="105156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 w="15875">
            <a:solidFill>
              <a:srgbClr val="C08A1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92040" y="41148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08A1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MEDIADORES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92040" y="4407408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CRF · Cortisol</a:t>
            </a:r>
            <a:endParaRPr lang="en-US" sz="900" dirty="0"/>
          </a:p>
          <a:p>
            <a:pPr algn="ctr" indent="0" marL="0">
              <a:lnSpc>
                <a:spcPts val="1200"/>
              </a:lnSpc>
              <a:buNone/>
            </a:pPr>
            <a:r>
              <a:rPr lang="en-US" sz="9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Catecolaminas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8549640" y="3977640"/>
            <a:ext cx="2377440" cy="105156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 w="15875">
            <a:solidFill>
              <a:srgbClr val="2E7DA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49640" y="411480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7D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INTESTINO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549640" y="4407408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SNE / Microbiota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703320" y="4507992"/>
            <a:ext cx="1097280" cy="0"/>
          </a:xfrm>
          <a:prstGeom prst="line">
            <a:avLst/>
          </a:prstGeom>
          <a:noFill/>
          <a:ln w="19050">
            <a:solidFill>
              <a:srgbClr val="C08A1E"/>
            </a:solidFill>
            <a:prstDash val="dash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7360920" y="4507992"/>
            <a:ext cx="1097280" cy="0"/>
          </a:xfrm>
          <a:prstGeom prst="line">
            <a:avLst/>
          </a:prstGeom>
          <a:noFill/>
          <a:ln w="19050">
            <a:solidFill>
              <a:srgbClr val="C08A1E"/>
            </a:solidFill>
            <a:prstDash val="dash"/>
            <a:tailEnd type="triangle"/>
          </a:ln>
        </p:spPr>
      </p:sp>
      <p:sp>
        <p:nvSpPr>
          <p:cNvPr id="29" name="Text 27"/>
          <p:cNvSpPr/>
          <p:nvPr/>
        </p:nvSpPr>
        <p:spPr>
          <a:xfrm>
            <a:off x="3657600" y="5138928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Retroalimentación vagal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2423160" y="5074920"/>
            <a:ext cx="7315200" cy="0"/>
          </a:xfrm>
          <a:prstGeom prst="line">
            <a:avLst/>
          </a:prstGeom>
          <a:noFill/>
          <a:ln w="12700">
            <a:solidFill>
              <a:srgbClr val="B7C8D2"/>
            </a:solidFill>
            <a:prstDash val="sysDot"/>
          </a:ln>
        </p:spPr>
      </p:sp>
      <p:sp>
        <p:nvSpPr>
          <p:cNvPr id="31" name="Text 29"/>
          <p:cNvSpPr/>
          <p:nvPr/>
        </p:nvSpPr>
        <p:spPr>
          <a:xfrm>
            <a:off x="7360920" y="53949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↓ Dismotilidad  ·  ↓ Disbiosis  ·  ↑ Permeabilidad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4F8FA"/>
          </a:solidFill>
          <a:ln w="12700">
            <a:solidFill>
              <a:srgbClr val="F4F8F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8680" y="384048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SECCIÓN 02 · RESIDENTES Y MÉDICOS GENERALES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4F6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 · Presentaciones clínicas comunes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11109960" y="5806440"/>
            <a:ext cx="1371600" cy="137160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FC4B8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31168" y="6327648"/>
            <a:ext cx="822960" cy="822960"/>
          </a:xfrm>
          <a:prstGeom prst="ellipse">
            <a:avLst/>
          </a:prstGeom>
          <a:solidFill>
            <a:srgbClr val="FFFFFF">
              <a:alpha val="0"/>
            </a:srgbClr>
          </a:solidFill>
          <a:ln w="15875">
            <a:solidFill>
              <a:srgbClr val="2E7DA0">
                <a:alpha val="2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457200"/>
            <a:ext cx="100584" cy="100584"/>
          </a:xfrm>
          <a:prstGeom prst="ellipse">
            <a:avLst/>
          </a:prstGeom>
          <a:solidFill>
            <a:srgbClr val="2FC4B8"/>
          </a:solidFill>
          <a:ln w="12700">
            <a:solidFill>
              <a:srgbClr val="2FC4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691640"/>
            <a:ext cx="480060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96112" y="1938528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07008" y="1691640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Diarrea funcional (SII post-estrés) — días 1 a 7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760720" y="1691640"/>
            <a:ext cx="480060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016752" y="1938528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27648" y="1691640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Náuseas y vómitos funcionales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2532888"/>
            <a:ext cx="480060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96112" y="2779776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07008" y="2532888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Dolor abdominal difuso / cólicos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760720" y="2532888"/>
            <a:ext cx="480060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16752" y="2779776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27648" y="2532888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Estreñimiento por inmovilidad o deshidratación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40080" y="3374136"/>
            <a:ext cx="480060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96112" y="3621024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07008" y="3374136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Reflujo gastroesofágico exacerbado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760720" y="3374136"/>
            <a:ext cx="480060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016752" y="3621024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27648" y="3374136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Exacerbación de EII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40080" y="4215384"/>
            <a:ext cx="480060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96112" y="4462272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207008" y="4215384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Anorexia y rechazo alimentario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5760720" y="4215384"/>
            <a:ext cx="4800600" cy="658368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E2ECF2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016752" y="4462272"/>
            <a:ext cx="164592" cy="164592"/>
          </a:xfrm>
          <a:prstGeom prst="roundRect">
            <a:avLst>
              <a:gd name="adj" fmla="val 22222"/>
            </a:avLst>
          </a:prstGeom>
          <a:solidFill>
            <a:srgbClr val="2E7DA0"/>
          </a:solidFill>
          <a:ln w="12700">
            <a:solidFill>
              <a:srgbClr val="2E7DA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27648" y="4215384"/>
            <a:ext cx="4114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D3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Disfagia funcional / globo esofágico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40080" y="5166360"/>
            <a:ext cx="10195560" cy="731520"/>
          </a:xfrm>
          <a:prstGeom prst="roundRect">
            <a:avLst>
              <a:gd name="adj" fmla="val 17500"/>
            </a:avLst>
          </a:prstGeom>
          <a:solidFill>
            <a:srgbClr val="1B4F6B"/>
          </a:solidFill>
          <a:ln w="12700">
            <a:solidFill>
              <a:srgbClr val="1B4F6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05840" y="5166360"/>
            <a:ext cx="9509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FC4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Clave: </a:t>
            </a:r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distinguir síntomas funcionales de causas orgánicas (infecciosas, quirúrgicas).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64008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Sociedad Venezolana de Gastroenterología · sovegastrove.org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10332720" y="6382512"/>
            <a:ext cx="457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D6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SVG · Situación de desastre</dc:title>
  <dc:subject>PptxGenJS Presentation</dc:subject>
  <dc:creator>Sociedad Venezolana de Gastroenterología</dc:creator>
  <cp:lastModifiedBy>Sociedad Venezolana de Gastroenterología</cp:lastModifiedBy>
  <cp:revision>1</cp:revision>
  <dcterms:created xsi:type="dcterms:W3CDTF">2026-07-15T04:14:44Z</dcterms:created>
  <dcterms:modified xsi:type="dcterms:W3CDTF">2026-07-15T04:14:44Z</dcterms:modified>
</cp:coreProperties>
</file>